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77" autoAdjust="0"/>
  </p:normalViewPr>
  <p:slideViewPr>
    <p:cSldViewPr>
      <p:cViewPr>
        <p:scale>
          <a:sx n="100" d="100"/>
          <a:sy n="100" d="100"/>
        </p:scale>
        <p:origin x="-167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5EB7-49A2-48A9-9087-DCD8D4ABF51D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9A831-3713-48F2-80F6-4F13000C4F9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5EB7-49A2-48A9-9087-DCD8D4ABF51D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A831-3713-48F2-80F6-4F13000C4F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5EB7-49A2-48A9-9087-DCD8D4ABF51D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A831-3713-48F2-80F6-4F13000C4F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5EB7-49A2-48A9-9087-DCD8D4ABF51D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A831-3713-48F2-80F6-4F13000C4F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5EB7-49A2-48A9-9087-DCD8D4ABF51D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A831-3713-48F2-80F6-4F13000C4F9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5EB7-49A2-48A9-9087-DCD8D4ABF51D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A831-3713-48F2-80F6-4F13000C4F9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5EB7-49A2-48A9-9087-DCD8D4ABF51D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A831-3713-48F2-80F6-4F13000C4F9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5EB7-49A2-48A9-9087-DCD8D4ABF51D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A831-3713-48F2-80F6-4F13000C4F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5EB7-49A2-48A9-9087-DCD8D4ABF51D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A831-3713-48F2-80F6-4F13000C4F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5EB7-49A2-48A9-9087-DCD8D4ABF51D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A831-3713-48F2-80F6-4F13000C4F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5EB7-49A2-48A9-9087-DCD8D4ABF51D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A831-3713-48F2-80F6-4F13000C4F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A15EB7-49A2-48A9-9087-DCD8D4ABF51D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C69A831-3713-48F2-80F6-4F13000C4F9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r-HR" sz="3600" b="1" i="1" dirty="0" smtClean="0"/>
              <a:t>ITC- </a:t>
            </a:r>
            <a:r>
              <a:rPr lang="hr-HR" sz="3600" b="1" i="1" dirty="0"/>
              <a:t>ILO edukacija o globalnim industrijskim odnosima i DOP-u" - Torino, 19.10-20.10.2015</a:t>
            </a:r>
            <a:r>
              <a:rPr lang="hr-HR" sz="3600" b="1" i="1" dirty="0" smtClean="0"/>
              <a:t>.</a:t>
            </a:r>
            <a:endParaRPr lang="hr-H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1800" dirty="0" smtClean="0">
                <a:latin typeface="+mj-lt"/>
              </a:rPr>
              <a:t>Ida Srdić, Sektor za strategiju i razvoj poslovanja,HT</a:t>
            </a:r>
          </a:p>
          <a:p>
            <a:r>
              <a:rPr lang="hr-HR" sz="1800" dirty="0" smtClean="0">
                <a:latin typeface="+mj-lt"/>
              </a:rPr>
              <a:t>Mirela Bošnjak </a:t>
            </a:r>
            <a:r>
              <a:rPr lang="hr-HR" sz="1800" dirty="0" err="1" smtClean="0">
                <a:latin typeface="+mj-lt"/>
              </a:rPr>
              <a:t>Dozan</a:t>
            </a:r>
            <a:r>
              <a:rPr lang="hr-HR" sz="1800" dirty="0" smtClean="0">
                <a:latin typeface="+mj-lt"/>
              </a:rPr>
              <a:t>, pomoćnica direktora, </a:t>
            </a:r>
            <a:r>
              <a:rPr lang="hr-HR" sz="1800" dirty="0" err="1">
                <a:latin typeface="+mj-lt"/>
              </a:rPr>
              <a:t>O</a:t>
            </a:r>
            <a:r>
              <a:rPr lang="hr-HR" sz="1800" dirty="0" err="1" smtClean="0">
                <a:latin typeface="+mj-lt"/>
              </a:rPr>
              <a:t>ptimit</a:t>
            </a:r>
            <a:endParaRPr lang="hr-HR" sz="1800" dirty="0" smtClean="0">
              <a:latin typeface="+mj-lt"/>
            </a:endParaRP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8807"/>
            <a:ext cx="2678465" cy="114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678465" cy="135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3568" y="4869160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5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98" y="0"/>
            <a:ext cx="1418897" cy="6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908720"/>
          </a:xfrm>
        </p:spPr>
        <p:txBody>
          <a:bodyPr/>
          <a:lstStyle/>
          <a:p>
            <a:r>
              <a:rPr lang="hr-HR" sz="3600" dirty="0" smtClean="0"/>
              <a:t>Razvoj strategije </a:t>
            </a:r>
            <a:r>
              <a:rPr lang="hr-HR" sz="3600" dirty="0" err="1" smtClean="0"/>
              <a:t>DOPa</a:t>
            </a:r>
            <a:endParaRPr lang="hr-HR" sz="3600" dirty="0"/>
          </a:p>
        </p:txBody>
      </p:sp>
      <p:sp>
        <p:nvSpPr>
          <p:cNvPr id="3" name="Oval 2"/>
          <p:cNvSpPr/>
          <p:nvPr/>
        </p:nvSpPr>
        <p:spPr>
          <a:xfrm>
            <a:off x="516569" y="1124744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r-HR" sz="2000" b="1" dirty="0" smtClean="0"/>
              <a:t>1</a:t>
            </a:r>
            <a:endParaRPr lang="hr-H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207495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Angažiranost – odrediti zašto kompanija nastoji imati DOP strategiju </a:t>
            </a:r>
            <a:endParaRPr lang="hr-HR" sz="1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2536639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Procjena potencijala i rizika</a:t>
            </a:r>
            <a:endParaRPr lang="hr-HR" sz="1600" b="1" dirty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6569" y="2453888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r-HR" sz="2000" b="1" dirty="0" smtClean="0"/>
              <a:t>2</a:t>
            </a:r>
            <a:endParaRPr lang="hr-HR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89254" y="3436914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Razvoj DOP strategije uključujući poslovne potencijale i rizike</a:t>
            </a:r>
            <a:endParaRPr lang="hr-HR" sz="16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8761" y="3438239"/>
            <a:ext cx="504056" cy="5040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r-HR" sz="20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9254" y="4131558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Implementacija</a:t>
            </a:r>
            <a:endParaRPr lang="hr-HR" sz="1600" b="1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9552" y="4149080"/>
            <a:ext cx="504056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r-HR" sz="2000" b="1" dirty="0" smtClean="0"/>
              <a:t>4</a:t>
            </a:r>
            <a:endParaRPr lang="hr-HR" sz="2000" b="1" dirty="0"/>
          </a:p>
        </p:txBody>
      </p:sp>
      <p:sp>
        <p:nvSpPr>
          <p:cNvPr id="14" name="Oval 13"/>
          <p:cNvSpPr/>
          <p:nvPr/>
        </p:nvSpPr>
        <p:spPr>
          <a:xfrm>
            <a:off x="539552" y="5589240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r-HR" sz="2000" b="1" dirty="0" smtClean="0"/>
              <a:t>5</a:t>
            </a:r>
            <a:endParaRPr lang="hr-HR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5663241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Mjerenje </a:t>
            </a:r>
            <a:endParaRPr lang="hr-HR" sz="16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6258798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Komuniciranje – pozitivnih utjecaja i inicijativa </a:t>
            </a:r>
            <a:endParaRPr lang="hr-HR" sz="1600" b="1" dirty="0"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9552" y="6165304"/>
            <a:ext cx="504056" cy="5040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r-HR" sz="2000" b="1" dirty="0" smtClean="0"/>
              <a:t>6</a:t>
            </a:r>
            <a:endParaRPr lang="hr-HR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64641" y="1623837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+mj-lt"/>
              </a:rPr>
              <a:t>Angažiranost – viši rukovodioci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+mj-lt"/>
              </a:rPr>
              <a:t>Motivacija – razumijevanje  stimulacije i osnovnih pokretača u kompaniji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+mj-lt"/>
              </a:rPr>
              <a:t>Dionici – identifikacija i pristup ključnim dionicima (internim i vanjskim)</a:t>
            </a:r>
            <a:endParaRPr lang="hr-HR" sz="16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4943" y="2852139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+mj-lt"/>
              </a:rPr>
              <a:t>Pristup – priprema analize koja uključuje potencijale i rizike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+mj-lt"/>
              </a:rPr>
              <a:t>Ključna DOP pitanja – identifikacija i </a:t>
            </a:r>
            <a:r>
              <a:rPr lang="hr-HR" sz="1600" dirty="0" err="1" smtClean="0">
                <a:latin typeface="+mj-lt"/>
              </a:rPr>
              <a:t>prioritizacija</a:t>
            </a:r>
            <a:r>
              <a:rPr lang="hr-HR" sz="1600" dirty="0" smtClean="0">
                <a:latin typeface="+mj-lt"/>
              </a:rPr>
              <a:t> (analiza deficita)</a:t>
            </a:r>
            <a:endParaRPr lang="hr-HR" sz="16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401" y="3773018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+mj-lt"/>
              </a:rPr>
              <a:t>Definiranje DOP inicijativa koje su povezane s temeljnim poslovanjem </a:t>
            </a:r>
            <a:endParaRPr lang="hr-HR" sz="16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7" y="4509120"/>
            <a:ext cx="7992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+mj-lt"/>
              </a:rPr>
              <a:t>Angažiranost viših rukovodioca/odgovornost usidrena s višim rukovodiocima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+mj-lt"/>
              </a:rPr>
              <a:t>Alokacija sredstava i među-sektorska organizacija koordinacije </a:t>
            </a:r>
            <a:r>
              <a:rPr lang="hr-HR" sz="1600" dirty="0" err="1" smtClean="0">
                <a:latin typeface="+mj-lt"/>
              </a:rPr>
              <a:t>DOPa</a:t>
            </a:r>
            <a:endParaRPr lang="hr-HR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+mj-lt"/>
              </a:rPr>
              <a:t>Promjena poslovnih procesa koji nisu u skladu sa strategijom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 smtClean="0">
                <a:latin typeface="+mj-lt"/>
              </a:rPr>
              <a:t>Prioritizacija</a:t>
            </a:r>
            <a:r>
              <a:rPr lang="hr-HR" sz="1600" dirty="0" smtClean="0">
                <a:latin typeface="+mj-lt"/>
              </a:rPr>
              <a:t> implementacije DOP inicijativa i njihova integracija u postojeće</a:t>
            </a:r>
            <a:endParaRPr lang="hr-H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8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98" y="0"/>
            <a:ext cx="1418897" cy="6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196752"/>
          </a:xfrm>
        </p:spPr>
        <p:txBody>
          <a:bodyPr/>
          <a:lstStyle/>
          <a:p>
            <a:r>
              <a:rPr lang="hr-HR" sz="3600" dirty="0" smtClean="0"/>
              <a:t>Razvoj strategije </a:t>
            </a:r>
            <a:r>
              <a:rPr lang="hr-HR" sz="3600" dirty="0" err="1" smtClean="0"/>
              <a:t>DOPa</a:t>
            </a:r>
            <a:r>
              <a:rPr lang="hr-HR" sz="3600" dirty="0" smtClean="0"/>
              <a:t> – koraci 1-6</a:t>
            </a:r>
            <a:endParaRPr lang="hr-HR" sz="3600" dirty="0"/>
          </a:p>
        </p:txBody>
      </p:sp>
      <p:pic>
        <p:nvPicPr>
          <p:cNvPr id="6146" name="Picture 2" descr="C:\Users\isrdic\Dropbox\Screenshots\Screenshot 2015-12-01 16.20.0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3" t="26887" r="32371" b="11048"/>
          <a:stretch/>
        </p:blipFill>
        <p:spPr bwMode="auto">
          <a:xfrm>
            <a:off x="2026127" y="1556792"/>
            <a:ext cx="5256584" cy="46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23875"/>
            <a:ext cx="8229600" cy="1600200"/>
          </a:xfrm>
        </p:spPr>
        <p:txBody>
          <a:bodyPr/>
          <a:lstStyle/>
          <a:p>
            <a:r>
              <a:rPr lang="hr-HR" sz="3500" dirty="0" smtClean="0"/>
              <a:t>Razvoj strategije </a:t>
            </a:r>
            <a:r>
              <a:rPr lang="hr-HR" sz="3500" dirty="0" err="1" smtClean="0"/>
              <a:t>DOPa</a:t>
            </a:r>
            <a:r>
              <a:rPr lang="hr-HR" sz="3500" dirty="0" smtClean="0"/>
              <a:t>: </a:t>
            </a:r>
            <a:br>
              <a:rPr lang="hr-HR" sz="3500" dirty="0" smtClean="0"/>
            </a:br>
            <a:r>
              <a:rPr lang="hr-HR" sz="3500" dirty="0" smtClean="0"/>
              <a:t>OptimIT iskustvo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20" y="2204864"/>
            <a:ext cx="6984776" cy="3196952"/>
          </a:xfrm>
        </p:spPr>
        <p:txBody>
          <a:bodyPr/>
          <a:lstStyle/>
          <a:p>
            <a:pPr marL="0" indent="0">
              <a:buNone/>
            </a:pPr>
            <a:endParaRPr lang="hr-HR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1"/>
                </a:solidFill>
              </a:rPr>
              <a:t>Ukratko o tvrtki</a:t>
            </a:r>
          </a:p>
          <a:p>
            <a:pPr marL="0" indent="0">
              <a:buNone/>
            </a:pPr>
            <a:endParaRPr lang="hr-HR" sz="1600" dirty="0">
              <a:solidFill>
                <a:schemeClr val="tx1"/>
              </a:solidFill>
            </a:endParaRPr>
          </a:p>
          <a:p>
            <a:r>
              <a:rPr lang="hr-HR" sz="1600" dirty="0" smtClean="0">
                <a:solidFill>
                  <a:schemeClr val="tx1"/>
                </a:solidFill>
              </a:rPr>
              <a:t>Razvoj </a:t>
            </a:r>
            <a:r>
              <a:rPr lang="hr-HR" sz="1600" dirty="0">
                <a:solidFill>
                  <a:schemeClr val="tx1"/>
                </a:solidFill>
              </a:rPr>
              <a:t>software rješenja</a:t>
            </a:r>
          </a:p>
          <a:p>
            <a:r>
              <a:rPr lang="hr-HR" sz="1600" dirty="0">
                <a:solidFill>
                  <a:schemeClr val="tx1"/>
                </a:solidFill>
              </a:rPr>
              <a:t>14 godina poslovanja</a:t>
            </a:r>
          </a:p>
          <a:p>
            <a:r>
              <a:rPr lang="hr-HR" sz="1600" dirty="0">
                <a:solidFill>
                  <a:schemeClr val="tx1"/>
                </a:solidFill>
              </a:rPr>
              <a:t>20 zaposlenih</a:t>
            </a:r>
          </a:p>
          <a:p>
            <a:r>
              <a:rPr lang="hr-HR" sz="1600" dirty="0">
                <a:solidFill>
                  <a:schemeClr val="tx1"/>
                </a:solidFill>
              </a:rPr>
              <a:t>70% </a:t>
            </a:r>
            <a:r>
              <a:rPr lang="hr-HR" sz="1600" dirty="0" smtClean="0">
                <a:solidFill>
                  <a:schemeClr val="tx1"/>
                </a:solidFill>
              </a:rPr>
              <a:t>inozemni klijenti</a:t>
            </a:r>
          </a:p>
          <a:p>
            <a:r>
              <a:rPr lang="hr-HR" sz="1600" dirty="0" smtClean="0">
                <a:solidFill>
                  <a:schemeClr val="tx1"/>
                </a:solidFill>
              </a:rPr>
              <a:t>UN suradnja</a:t>
            </a:r>
          </a:p>
          <a:p>
            <a:r>
              <a:rPr lang="hr-HR" sz="1600" dirty="0" smtClean="0">
                <a:solidFill>
                  <a:schemeClr val="tx1"/>
                </a:solidFill>
              </a:rPr>
              <a:t>DOP prilika za male tvrtke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" y="0"/>
            <a:ext cx="18288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98" y="0"/>
            <a:ext cx="1418897" cy="6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osnjak\Documents\My Documents\Doc.Doc\DocDoc_logotip_primarni_FIN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1431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snjak\Documents\My Documents\Doc.Doc\DocDoc - screenshots\ulazni dokumen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51731"/>
            <a:ext cx="3507570" cy="18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snjak\Desktop\CAP brochure\CAP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24747"/>
            <a:ext cx="3751193" cy="19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12006"/>
            <a:ext cx="2952726" cy="170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0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err="1" smtClean="0"/>
              <a:t>DOPa</a:t>
            </a:r>
            <a:r>
              <a:rPr lang="hr-HR" sz="3600" dirty="0" smtClean="0"/>
              <a:t> – zašto smo uključeni? 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365780"/>
              </p:ext>
            </p:extLst>
          </p:nvPr>
        </p:nvGraphicFramePr>
        <p:xfrm>
          <a:off x="395536" y="1700808"/>
          <a:ext cx="828092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2317633">
                <a:tc>
                  <a:txBody>
                    <a:bodyPr/>
                    <a:lstStyle/>
                    <a:p>
                      <a:r>
                        <a:rPr lang="hr-HR" sz="2200" b="1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ZAPOSLENI</a:t>
                      </a:r>
                      <a:r>
                        <a:rPr lang="hr-HR" sz="22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hr-HR" sz="16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Ugodno radno okruženje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hr-HR" sz="16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Stručno usavršavanje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hr-HR" sz="16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Ljudska i radna prava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200" b="0" kern="1200" dirty="0">
                        <a:solidFill>
                          <a:schemeClr val="accent1"/>
                        </a:solidFill>
                        <a:effectLst>
                          <a:outerShdw blurRad="63500" dist="38100" dir="5400000" algn="t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2200" b="1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KLIJENTI I</a:t>
                      </a:r>
                      <a:r>
                        <a:rPr lang="hr-HR" sz="2200" b="1" kern="1200" baseline="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 PARTNERI</a:t>
                      </a:r>
                      <a:endParaRPr lang="hr-HR" sz="2200" b="1" kern="1200" dirty="0" smtClean="0">
                        <a:solidFill>
                          <a:schemeClr val="accent1"/>
                        </a:solidFill>
                        <a:effectLst>
                          <a:outerShdw blurRad="63500" dist="38100" dir="5400000" algn="t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hr-HR" sz="16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Sigurnost i kvaliteta (IT)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hr-HR" sz="16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Povjerenje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hr-HR" sz="16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Tolerancija</a:t>
                      </a:r>
                      <a:r>
                        <a:rPr lang="hr-HR" sz="1600" b="0" kern="1200" baseline="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 u </a:t>
                      </a:r>
                      <a:r>
                        <a:rPr lang="hr-HR" sz="1600" b="0" kern="1200" baseline="0" dirty="0" err="1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multikulturalnom</a:t>
                      </a:r>
                      <a:r>
                        <a:rPr lang="hr-HR" sz="1600" b="0" kern="1200" baseline="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 okruženju</a:t>
                      </a:r>
                      <a:endParaRPr lang="hr-HR" sz="1600" b="0" kern="1200" dirty="0" smtClean="0">
                        <a:solidFill>
                          <a:schemeClr val="accent1"/>
                        </a:solidFill>
                        <a:effectLst>
                          <a:outerShdw blurRad="63500" dist="38100" dir="5400000" algn="t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hr-HR" sz="16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Ugraditi dodatnu vrijednost u svaki projekt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hr-HR" sz="16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Partnerski</a:t>
                      </a:r>
                      <a:r>
                        <a:rPr lang="hr-HR" sz="1600" b="0" kern="1200" baseline="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 odnosi</a:t>
                      </a:r>
                      <a:endParaRPr lang="hr-HR" sz="1800" b="0" kern="1200" dirty="0" smtClean="0">
                        <a:solidFill>
                          <a:schemeClr val="accent1"/>
                        </a:solidFill>
                        <a:effectLst>
                          <a:outerShdw blurRad="63500" dist="38100" dir="5400000" algn="t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2847">
                <a:tc>
                  <a:txBody>
                    <a:bodyPr/>
                    <a:lstStyle/>
                    <a:p>
                      <a:r>
                        <a:rPr lang="hr-HR" sz="2200" b="1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RAZVOJ POSLOVANJA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Kontinuirano</a:t>
                      </a:r>
                      <a:r>
                        <a:rPr lang="hr-HR" sz="1600" b="0" kern="1200" baseline="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ulaganje u kvalitetu i nove tehnologije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kern="1200" baseline="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Baza znanja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kern="1200" baseline="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Smanjivati utjecaj na okoliš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kern="1200" baseline="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Širenje na nova tržišta</a:t>
                      </a:r>
                      <a:endParaRPr lang="en-US" sz="1600" b="0" kern="1200" dirty="0" smtClean="0">
                        <a:solidFill>
                          <a:schemeClr val="accent1"/>
                        </a:solidFill>
                        <a:effectLst>
                          <a:outerShdw blurRad="63500" dist="38100" dir="5400000" algn="t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 b="1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ZAJEDNICA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hr-HR" sz="16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Poštivanje zakonskih normi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hr-HR" sz="16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Djelovanje protiv korupcije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hr-HR" sz="16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Stručna udruženja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hr-HR" sz="16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Nefinancijsko</a:t>
                      </a:r>
                      <a:r>
                        <a:rPr lang="hr-HR" sz="1600" b="0" kern="1200" baseline="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 i</a:t>
                      </a:r>
                      <a:r>
                        <a:rPr lang="hr-HR" sz="1600" b="0" kern="1200" dirty="0" smtClean="0">
                          <a:solidFill>
                            <a:schemeClr val="accent1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zvještavanje</a:t>
                      </a:r>
                      <a:endParaRPr lang="en-US" sz="1600" b="0" kern="1200" dirty="0">
                        <a:solidFill>
                          <a:schemeClr val="accent1"/>
                        </a:solidFill>
                        <a:effectLst>
                          <a:outerShdw blurRad="63500" dist="38100" dir="5400000" algn="t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98" y="0"/>
            <a:ext cx="1418897" cy="6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" y="0"/>
            <a:ext cx="1828800" cy="52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500" dirty="0"/>
              <a:t>Razvoj strategije </a:t>
            </a:r>
            <a:r>
              <a:rPr lang="hr-HR" sz="3500" dirty="0" err="1"/>
              <a:t>DOPa</a:t>
            </a:r>
            <a:r>
              <a:rPr lang="hr-HR" sz="3500" dirty="0"/>
              <a:t> - OptimIT</a:t>
            </a:r>
            <a:endParaRPr lang="en-US" sz="3500" dirty="0"/>
          </a:p>
        </p:txBody>
      </p:sp>
      <p:pic>
        <p:nvPicPr>
          <p:cNvPr id="4" name="Picture 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" y="0"/>
            <a:ext cx="18288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98" y="0"/>
            <a:ext cx="1418897" cy="6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272808" cy="4248472"/>
          </a:xfrm>
        </p:spPr>
        <p:txBody>
          <a:bodyPr/>
          <a:lstStyle/>
          <a:p>
            <a:pPr marL="0" indent="0">
              <a:buNone/>
            </a:pPr>
            <a:endParaRPr lang="hr-HR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7030A0"/>
                </a:solidFill>
              </a:rPr>
              <a:t>Motivacija</a:t>
            </a:r>
          </a:p>
          <a:p>
            <a:pPr marL="0" indent="0">
              <a:buNone/>
            </a:pPr>
            <a:endParaRPr lang="hr-HR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9992" y="2276872"/>
            <a:ext cx="0" cy="345638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979712" y="4005064"/>
            <a:ext cx="5112568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28602" y="3681898"/>
            <a:ext cx="117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Eksterni fokus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68189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Interni fokus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2460" y="59399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Postojeće tržište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Buduće tržište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4428401"/>
            <a:ext cx="3396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+mj-lt"/>
              </a:rPr>
              <a:t>Zadovoljstvo postojećih klijenata</a:t>
            </a:r>
          </a:p>
          <a:p>
            <a:r>
              <a:rPr lang="hr-HR" sz="1600" dirty="0">
                <a:latin typeface="+mj-lt"/>
              </a:rPr>
              <a:t>R</a:t>
            </a:r>
            <a:r>
              <a:rPr lang="hr-HR" sz="1600" dirty="0" smtClean="0">
                <a:latin typeface="+mj-lt"/>
              </a:rPr>
              <a:t>eputacija</a:t>
            </a:r>
            <a:endParaRPr lang="hr-HR" sz="1600" dirty="0">
              <a:latin typeface="+mj-lt"/>
            </a:endParaRPr>
          </a:p>
          <a:p>
            <a:r>
              <a:rPr lang="hr-HR" sz="1600" dirty="0" smtClean="0">
                <a:latin typeface="+mj-lt"/>
              </a:rPr>
              <a:t>Unapređivanje partnerskih odnosa</a:t>
            </a:r>
            <a:endParaRPr lang="hr-HR" sz="1600" dirty="0" smtClean="0">
              <a:latin typeface="+mj-lt"/>
            </a:endParaRPr>
          </a:p>
          <a:p>
            <a:r>
              <a:rPr lang="hr-HR" sz="1600" dirty="0" smtClean="0">
                <a:latin typeface="+mj-lt"/>
              </a:rPr>
              <a:t>Zaštita okoliša</a:t>
            </a:r>
            <a:endParaRPr lang="hr-HR" sz="1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3430" y="4328229"/>
            <a:ext cx="2496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+mj-lt"/>
              </a:rPr>
              <a:t>Razvoj ljudskih potencijala</a:t>
            </a:r>
          </a:p>
          <a:p>
            <a:r>
              <a:rPr lang="hr-HR" sz="1600" dirty="0" smtClean="0">
                <a:latin typeface="+mj-lt"/>
              </a:rPr>
              <a:t>Zadržati IT stručnjake</a:t>
            </a:r>
          </a:p>
          <a:p>
            <a:r>
              <a:rPr lang="hr-HR" sz="1600" dirty="0" smtClean="0">
                <a:latin typeface="+mj-lt"/>
              </a:rPr>
              <a:t>Poštivati zakonske i etičke norme</a:t>
            </a:r>
            <a:r>
              <a:rPr lang="hr-HR" sz="1600" dirty="0" smtClean="0">
                <a:latin typeface="+mj-lt"/>
              </a:rPr>
              <a:t> </a:t>
            </a:r>
            <a:endParaRPr lang="hr-HR" sz="16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3538" y="2916233"/>
            <a:ext cx="239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+mj-lt"/>
              </a:rPr>
              <a:t>Razvoj poslovanja i širenje na nova tržišta </a:t>
            </a:r>
            <a:endParaRPr lang="hr-HR" sz="1600" dirty="0" smtClean="0">
              <a:latin typeface="+mj-lt"/>
            </a:endParaRPr>
          </a:p>
          <a:p>
            <a:r>
              <a:rPr lang="hr-HR" sz="1600" dirty="0" smtClean="0">
                <a:latin typeface="+mj-lt"/>
              </a:rPr>
              <a:t>Dugoročni rast</a:t>
            </a:r>
            <a:endParaRPr lang="hr-HR" sz="1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0312" y="2613263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+mj-lt"/>
              </a:rPr>
              <a:t>Usvajanje novih tehnologija</a:t>
            </a:r>
            <a:endParaRPr lang="hr-HR" sz="1600" dirty="0" smtClean="0">
              <a:latin typeface="+mj-lt"/>
            </a:endParaRPr>
          </a:p>
          <a:p>
            <a:r>
              <a:rPr lang="hr-HR" sz="1600" dirty="0" smtClean="0">
                <a:latin typeface="+mj-lt"/>
              </a:rPr>
              <a:t>Inovacije i razvoj novih rješenja</a:t>
            </a:r>
          </a:p>
          <a:p>
            <a:r>
              <a:rPr lang="hr-HR" sz="1600" dirty="0" smtClean="0">
                <a:latin typeface="+mj-lt"/>
              </a:rPr>
              <a:t>Usavršavanje znanja</a:t>
            </a:r>
            <a:endParaRPr lang="hr-HR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53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60963"/>
              </p:ext>
            </p:extLst>
          </p:nvPr>
        </p:nvGraphicFramePr>
        <p:xfrm>
          <a:off x="539552" y="1020281"/>
          <a:ext cx="7647018" cy="4621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84"/>
                <a:gridCol w="4190634"/>
              </a:tblGrid>
              <a:tr h="780801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Ms. Jeanne SCHMITT</a:t>
                      </a:r>
                      <a:r>
                        <a:rPr kumimoji="0" lang="hr-H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,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 INTERNATIONAL TRAINING CENTRE OF ILO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0801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Mr. Roberto SANTOS SUAREZ</a:t>
                      </a:r>
                      <a:r>
                        <a:rPr kumimoji="0" lang="hr-H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, 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INTERNATIONAL ORGANISATION OF EMPLOYERS (IOE)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0801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Mr. Anders KJOLLER</a:t>
                      </a:r>
                      <a:r>
                        <a:rPr kumimoji="0" lang="hr-H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, 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CONFEDERATION OF DANISH INDUSTRY (DI)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0801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Mr. Paul NOLL</a:t>
                      </a:r>
                      <a:r>
                        <a:rPr kumimoji="0" lang="hr-H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CONFEDERATION OF GERMAN EMPLOYERS ASSOCIATIONS (BDA)</a:t>
                      </a:r>
                      <a:endParaRPr kumimoji="0" lang="hr-HR" sz="1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0801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Ms.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Stefania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ROSSI</a:t>
                      </a:r>
                      <a:r>
                        <a:rPr kumimoji="0" lang="hr-H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CONFINDUSTRIA</a:t>
                      </a:r>
                      <a:endParaRPr kumimoji="0" lang="hr-HR" sz="1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550" y="309337"/>
            <a:ext cx="8229600" cy="52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Predavači i </a:t>
            </a:r>
            <a:r>
              <a:rPr lang="hr-HR" dirty="0" err="1" smtClean="0"/>
              <a:t>panelisti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1192"/>
            <a:ext cx="2246417" cy="96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37" y="1935686"/>
            <a:ext cx="2771862" cy="85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25" y="2870684"/>
            <a:ext cx="2640274" cy="91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3056"/>
            <a:ext cx="1401964" cy="926515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50048"/>
            <a:ext cx="20955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23528" y="1959965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3528" y="292494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3528" y="386104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3528" y="4869160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98" y="0"/>
            <a:ext cx="1418897" cy="6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6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740232"/>
              </p:ext>
            </p:extLst>
          </p:nvPr>
        </p:nvGraphicFramePr>
        <p:xfrm>
          <a:off x="323528" y="836712"/>
          <a:ext cx="8496945" cy="6419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8113"/>
                <a:gridCol w="2976463"/>
                <a:gridCol w="3312369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CROATIA</a:t>
                      </a:r>
                    </a:p>
                    <a:p>
                      <a:endParaRPr lang="hr-HR" sz="4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Mirela BOSNJAK DOZAN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Mr. Mladen CORDA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Ida SRDIC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Deana STIPANOVIC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Iva SVIBEN</a:t>
                      </a:r>
                      <a:endParaRPr kumimoji="0" lang="hr-HR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OptimIT</a:t>
                      </a:r>
                      <a:endParaRPr kumimoji="0" lang="hr-H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RWE Croatia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Croatian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Telecom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Valamar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Riviera d.d.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KONCAR -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Electrical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Industry</a:t>
                      </a:r>
                      <a:endParaRPr kumimoji="0" lang="hr-H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DENMARK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hr-HR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Mr. </a:t>
                      </a: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Lars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Rejsenhus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JENSEN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hr-HR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Fertin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Pharma A/S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hr-H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GERMANY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hr-HR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Birte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Katrin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FABIAN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Beate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Anita NEUBAUER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Carina STODOLIK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hr-HR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CLAAS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KGaA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mbH</a:t>
                      </a:r>
                      <a:endParaRPr kumimoji="0" lang="hr-HR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vbw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Vereinigung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der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Bayerischen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Wirtschaft</a:t>
                      </a:r>
                      <a:endParaRPr kumimoji="0" lang="hr-HR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KiK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Textilien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und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Non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Food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GmbH</a:t>
                      </a:r>
                      <a:endParaRPr kumimoji="0" lang="hr-H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ITALY</a:t>
                      </a:r>
                    </a:p>
                    <a:p>
                      <a:endParaRPr lang="hr-HR" sz="4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Paola ASTORRI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Cristina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COFACCI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Chiara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HUGNOT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Laura ROCCHITELLI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hr-HR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CONFINDUSTRIA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Enel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Group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Versalis</a:t>
                      </a:r>
                      <a:endParaRPr kumimoji="0" lang="hr-HR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Gruppo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Rold</a:t>
                      </a:r>
                      <a:endParaRPr kumimoji="0" lang="hr-H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LATVIA</a:t>
                      </a:r>
                    </a:p>
                    <a:p>
                      <a:endParaRPr lang="hr-HR" sz="4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Janina BITENIECE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Eva PURINA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Anna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SALTIKOVA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Liene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VANCANE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hr-HR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SIA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Ventspils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nafta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terminals</a:t>
                      </a:r>
                      <a:endParaRPr kumimoji="0" lang="hr-HR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SJSC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Latvijas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Pasts</a:t>
                      </a:r>
                      <a:endParaRPr kumimoji="0" lang="hr-HR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University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College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Economics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Culture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Latvenergo</a:t>
                      </a:r>
                      <a:r>
                        <a:rPr kumimoji="0" lang="hr-H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JSC</a:t>
                      </a:r>
                      <a:endParaRPr kumimoji="0" lang="hr-H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REP.OF</a:t>
                      </a:r>
                      <a:r>
                        <a:rPr kumimoji="0" lang="hr-HR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MACEDONIA</a:t>
                      </a:r>
                    </a:p>
                    <a:p>
                      <a:endParaRPr lang="hr-HR" sz="4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hr-H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 Emilija STEVANOVSKA</a:t>
                      </a:r>
                      <a:endParaRPr kumimoji="0" lang="hr-HR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Novomatic</a:t>
                      </a:r>
                      <a:endParaRPr kumimoji="0" lang="hr-H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7544" y="188640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hr-HR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Sudionici: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67744" y="650305"/>
            <a:ext cx="0" cy="5944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3528" y="220486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3528" y="2708920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3528" y="364502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520" y="5013176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1520" y="616530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98" y="0"/>
            <a:ext cx="1418897" cy="6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1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98" y="0"/>
            <a:ext cx="1418897" cy="6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srdic\Desktop\Slike\20151020_143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90" y="65162"/>
            <a:ext cx="5852142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6" y="3465604"/>
            <a:ext cx="5951594" cy="334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340768"/>
          </a:xfrm>
        </p:spPr>
        <p:txBody>
          <a:bodyPr/>
          <a:lstStyle/>
          <a:p>
            <a:r>
              <a:rPr lang="hr-HR" sz="3600" dirty="0" err="1" smtClean="0"/>
              <a:t>Proaktivno</a:t>
            </a:r>
            <a:r>
              <a:rPr lang="hr-HR" sz="3600" dirty="0" smtClean="0"/>
              <a:t> ili biti u skladu s DOP?</a:t>
            </a:r>
            <a:endParaRPr lang="hr-HR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87624" y="4149080"/>
            <a:ext cx="619268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p Arrow 7"/>
          <p:cNvSpPr/>
          <p:nvPr/>
        </p:nvSpPr>
        <p:spPr>
          <a:xfrm>
            <a:off x="5220072" y="2348880"/>
            <a:ext cx="288032" cy="1420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Up Arrow 11"/>
          <p:cNvSpPr/>
          <p:nvPr/>
        </p:nvSpPr>
        <p:spPr>
          <a:xfrm>
            <a:off x="5652120" y="2368178"/>
            <a:ext cx="288032" cy="1420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Up Arrow 13"/>
          <p:cNvSpPr/>
          <p:nvPr/>
        </p:nvSpPr>
        <p:spPr>
          <a:xfrm>
            <a:off x="4644008" y="2368178"/>
            <a:ext cx="288032" cy="1420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Up Arrow 14"/>
          <p:cNvSpPr/>
          <p:nvPr/>
        </p:nvSpPr>
        <p:spPr>
          <a:xfrm>
            <a:off x="4139952" y="2368178"/>
            <a:ext cx="288032" cy="1420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Up Arrow 15"/>
          <p:cNvSpPr/>
          <p:nvPr/>
        </p:nvSpPr>
        <p:spPr>
          <a:xfrm>
            <a:off x="3635896" y="2368178"/>
            <a:ext cx="288032" cy="1420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Up Arrow 16"/>
          <p:cNvSpPr/>
          <p:nvPr/>
        </p:nvSpPr>
        <p:spPr>
          <a:xfrm>
            <a:off x="3131840" y="2368178"/>
            <a:ext cx="288032" cy="1420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Up Arrow 17"/>
          <p:cNvSpPr/>
          <p:nvPr/>
        </p:nvSpPr>
        <p:spPr>
          <a:xfrm>
            <a:off x="2627784" y="2368178"/>
            <a:ext cx="288032" cy="1420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Up Arrow 8"/>
          <p:cNvSpPr/>
          <p:nvPr/>
        </p:nvSpPr>
        <p:spPr>
          <a:xfrm>
            <a:off x="2339752" y="4509120"/>
            <a:ext cx="720080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Up Arrow 19"/>
          <p:cNvSpPr/>
          <p:nvPr/>
        </p:nvSpPr>
        <p:spPr>
          <a:xfrm>
            <a:off x="5868144" y="4509120"/>
            <a:ext cx="720080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Up Arrow 20"/>
          <p:cNvSpPr/>
          <p:nvPr/>
        </p:nvSpPr>
        <p:spPr>
          <a:xfrm>
            <a:off x="3563888" y="4509120"/>
            <a:ext cx="720080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Up Arrow 21"/>
          <p:cNvSpPr/>
          <p:nvPr/>
        </p:nvSpPr>
        <p:spPr>
          <a:xfrm>
            <a:off x="4716016" y="4509120"/>
            <a:ext cx="720080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1763688" y="629944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>
                <a:latin typeface="+mj-lt"/>
              </a:rPr>
              <a:t>Ljudska prava</a:t>
            </a:r>
            <a:endParaRPr lang="hr-HR" sz="1400" i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3848" y="629944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>
                <a:latin typeface="+mj-lt"/>
              </a:rPr>
              <a:t>Radna prava</a:t>
            </a:r>
            <a:endParaRPr lang="hr-HR" sz="1400" i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0032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>
                <a:latin typeface="+mj-lt"/>
              </a:rPr>
              <a:t>Okoliš</a:t>
            </a:r>
            <a:endParaRPr lang="hr-HR" sz="1400" i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8144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>
                <a:latin typeface="+mj-lt"/>
              </a:rPr>
              <a:t>Anti-korupcija</a:t>
            </a:r>
            <a:endParaRPr lang="hr-HR" sz="1400" i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71800" y="573325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+mj-lt"/>
              </a:rPr>
              <a:t>Ljudi</a:t>
            </a:r>
            <a:endParaRPr lang="hr-HR" sz="14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32245" y="573325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+mj-lt"/>
              </a:rPr>
              <a:t>Okoliš</a:t>
            </a:r>
            <a:endParaRPr lang="hr-HR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2060" y="573176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+mj-lt"/>
              </a:rPr>
              <a:t>Ekonomija</a:t>
            </a:r>
            <a:endParaRPr lang="hr-HR" sz="1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68244" y="305931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>
                <a:latin typeface="+mj-lt"/>
              </a:rPr>
              <a:t>Proaktivno</a:t>
            </a:r>
            <a:endParaRPr lang="hr-HR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38393" y="482328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U skladu</a:t>
            </a:r>
            <a:endParaRPr lang="hr-HR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10807" y="39330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Standard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7344" y="482328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+mj-lt"/>
              </a:rPr>
              <a:t>Ne štetiti</a:t>
            </a:r>
            <a:endParaRPr lang="hr-HR" sz="28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2536" y="2924944"/>
            <a:ext cx="219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+mj-lt"/>
              </a:rPr>
              <a:t>Činiti dobro</a:t>
            </a:r>
            <a:endParaRPr lang="hr-HR" sz="2800" b="1" dirty="0">
              <a:latin typeface="+mj-lt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98" y="0"/>
            <a:ext cx="1418897" cy="6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9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96" y="1129072"/>
            <a:ext cx="530225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 bwMode="auto">
          <a:xfrm>
            <a:off x="3205002" y="5178277"/>
            <a:ext cx="1655030" cy="164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hr-HR" sz="3600" dirty="0" smtClean="0"/>
              <a:t>Motivacija za DOP?</a:t>
            </a:r>
            <a:endParaRPr lang="hr-H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02549"/>
            <a:ext cx="2171537" cy="2466984"/>
          </a:xfrm>
          <a:prstGeom prst="parallelogram">
            <a:avLst>
              <a:gd name="adj" fmla="val 1517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54" y="5462456"/>
            <a:ext cx="1559945" cy="11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49280"/>
            <a:ext cx="1535995" cy="87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78" y="5209419"/>
            <a:ext cx="1633838" cy="72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06" y="5191394"/>
            <a:ext cx="1766895" cy="84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12625"/>
            <a:ext cx="1202870" cy="89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59" y="3408635"/>
            <a:ext cx="2223077" cy="168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80" y="3364185"/>
            <a:ext cx="1339360" cy="117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03"/>
          <a:stretch/>
        </p:blipFill>
        <p:spPr bwMode="auto">
          <a:xfrm>
            <a:off x="3363174" y="3395428"/>
            <a:ext cx="1870620" cy="17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8047" b="-9865"/>
          <a:stretch/>
        </p:blipFill>
        <p:spPr bwMode="auto">
          <a:xfrm>
            <a:off x="3524741" y="3616584"/>
            <a:ext cx="1335291" cy="126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98" y="0"/>
            <a:ext cx="1418897" cy="6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64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hr-HR" sz="3600" dirty="0" smtClean="0"/>
              <a:t>Nakon skandala - dionici</a:t>
            </a:r>
            <a:endParaRPr lang="hr-HR" sz="3600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64492" r="3975" b="9653"/>
          <a:stretch/>
        </p:blipFill>
        <p:spPr bwMode="auto">
          <a:xfrm>
            <a:off x="395536" y="3501009"/>
            <a:ext cx="8521436" cy="117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536" y="2327323"/>
            <a:ext cx="113092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i="1" dirty="0" smtClean="0">
                <a:latin typeface="+mj-lt"/>
              </a:rPr>
              <a:t>Ne želim nositi X marku nakon skandala.</a:t>
            </a:r>
            <a:endParaRPr lang="hr-HR" sz="1400" b="1" i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218" y="4653136"/>
            <a:ext cx="11758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Korisnici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2474893"/>
            <a:ext cx="134275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i="1" dirty="0" smtClean="0">
                <a:latin typeface="+mj-lt"/>
              </a:rPr>
              <a:t>X marka će nas oslabiti. Raskinimo partnerstvo.</a:t>
            </a:r>
            <a:endParaRPr lang="hr-HR" sz="1400" b="1" i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0822" y="1685126"/>
            <a:ext cx="124318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i="1" dirty="0" smtClean="0">
                <a:latin typeface="+mj-lt"/>
              </a:rPr>
              <a:t>Dobro ime mog dućana bit će ugroženo ako prodajem X marku.</a:t>
            </a:r>
            <a:endParaRPr lang="hr-HR" sz="1400" i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13424" y="2116013"/>
            <a:ext cx="10801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i="1" dirty="0" smtClean="0">
                <a:latin typeface="+mj-lt"/>
              </a:rPr>
              <a:t>Upravi se sviđala dobra priča. Sad imamo problem.</a:t>
            </a:r>
            <a:endParaRPr lang="hr-HR" sz="1400" i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8184" y="1685126"/>
            <a:ext cx="124485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i="1" dirty="0" smtClean="0">
                <a:latin typeface="+mj-lt"/>
              </a:rPr>
              <a:t>Obiteljske zabave nisu baš zabavne u zadnje vrijeme a i prijatelji me izbjegavaju.</a:t>
            </a:r>
            <a:endParaRPr lang="hr-HR" sz="1400" i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8820" y="2107069"/>
            <a:ext cx="136815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i="1" dirty="0" smtClean="0">
                <a:latin typeface="+mj-lt"/>
              </a:rPr>
              <a:t>Još jedan lažno predstavljeno DOP. Bojkotirajmo ih.</a:t>
            </a:r>
            <a:endParaRPr lang="hr-HR" sz="1400" i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5994" y="4666690"/>
            <a:ext cx="11758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Partneri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8256" y="4653136"/>
            <a:ext cx="121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Prodaja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62750" y="4653136"/>
            <a:ext cx="14654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Uprava/ investitori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6176" y="4680244"/>
            <a:ext cx="1584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Zaposlenici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46012" y="4678318"/>
            <a:ext cx="1170960" cy="371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Udruge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98" y="0"/>
            <a:ext cx="1418897" cy="6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04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isrdic\Dropbox\Screenshots\Screenshot 2015-12-01 16.18.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6" t="28827" r="17069" b="10725"/>
          <a:stretch/>
        </p:blipFill>
        <p:spPr bwMode="auto">
          <a:xfrm>
            <a:off x="760887" y="1484784"/>
            <a:ext cx="7972205" cy="414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98" y="0"/>
            <a:ext cx="1418897" cy="6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196752"/>
          </a:xfrm>
        </p:spPr>
        <p:txBody>
          <a:bodyPr/>
          <a:lstStyle/>
          <a:p>
            <a:r>
              <a:rPr lang="hr-HR" sz="3600" dirty="0" smtClean="0"/>
              <a:t>Primjena strateškog modela </a:t>
            </a:r>
            <a:r>
              <a:rPr lang="hr-HR" sz="3600" dirty="0" err="1" smtClean="0"/>
              <a:t>DOPa</a:t>
            </a:r>
            <a:endParaRPr lang="hr-HR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81718" y="54490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Eksterni fokus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6" y="242088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Interni fokus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1781645"/>
            <a:ext cx="1221455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hr-H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Dizajniranje</a:t>
            </a:r>
            <a:endParaRPr lang="hr-HR" sz="1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6060" y="3412103"/>
            <a:ext cx="1221455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hr-HR" sz="1200" b="1" dirty="0" smtClean="0">
                <a:latin typeface="+mj-lt"/>
              </a:rPr>
              <a:t>PRODAJA</a:t>
            </a:r>
            <a:endParaRPr lang="hr-HR" sz="12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90532" y="2652678"/>
            <a:ext cx="1221455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hr-HR" sz="1200" b="1" dirty="0" smtClean="0">
                <a:latin typeface="+mj-lt"/>
              </a:rPr>
              <a:t>MARKETING</a:t>
            </a:r>
            <a:endParaRPr lang="hr-HR" sz="12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61072" y="3410640"/>
            <a:ext cx="1221455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hr-HR" sz="1200" b="1" dirty="0">
                <a:latin typeface="+mj-lt"/>
              </a:rPr>
              <a:t>N</a:t>
            </a:r>
            <a:r>
              <a:rPr lang="hr-HR" sz="1200" b="1" dirty="0" smtClean="0">
                <a:latin typeface="+mj-lt"/>
              </a:rPr>
              <a:t>ABAVA</a:t>
            </a:r>
            <a:endParaRPr lang="hr-HR" sz="12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7831" y="4164846"/>
            <a:ext cx="1221455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hr-HR" sz="1200" b="1" dirty="0" smtClean="0">
                <a:latin typeface="+mj-lt"/>
              </a:rPr>
              <a:t>ADM/PODRŠKA</a:t>
            </a:r>
            <a:endParaRPr lang="hr-HR" sz="12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6476" y="5059605"/>
            <a:ext cx="1221455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hr-H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DOBAVLJAČI</a:t>
            </a:r>
            <a:endParaRPr lang="hr-HR" sz="1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1920" y="5076939"/>
            <a:ext cx="1488230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hr-H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BPO DOBAVLJAČI</a:t>
            </a:r>
            <a:endParaRPr lang="hr-HR" sz="1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1687" y="5060475"/>
            <a:ext cx="1752641" cy="2564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hr-H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DISTRIBUTORI/AGENTI</a:t>
            </a:r>
            <a:endParaRPr lang="hr-HR" sz="1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50690" y="3110234"/>
            <a:ext cx="2088232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Rectangle 31"/>
          <p:cNvSpPr/>
          <p:nvPr/>
        </p:nvSpPr>
        <p:spPr>
          <a:xfrm>
            <a:off x="2987824" y="2728026"/>
            <a:ext cx="648072" cy="334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71799" y="2817952"/>
            <a:ext cx="885305" cy="57134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98" y="0"/>
            <a:ext cx="1418897" cy="6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196752"/>
          </a:xfrm>
        </p:spPr>
        <p:txBody>
          <a:bodyPr/>
          <a:lstStyle/>
          <a:p>
            <a:r>
              <a:rPr lang="hr-HR" sz="3600" dirty="0" smtClean="0"/>
              <a:t>Primjena strateškog modela </a:t>
            </a:r>
            <a:r>
              <a:rPr lang="hr-HR" sz="3600" dirty="0" err="1" smtClean="0"/>
              <a:t>DOPa</a:t>
            </a:r>
            <a:endParaRPr lang="hr-HR" sz="3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9992" y="2276872"/>
            <a:ext cx="0" cy="345638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79712" y="4005064"/>
            <a:ext cx="5112568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28602" y="3681898"/>
            <a:ext cx="117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Eksterni fokus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368189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Interni fokus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2460" y="59399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Postojeće tržište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Buduće tržište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92" y="4428401"/>
            <a:ext cx="339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Odgovornost prema dionicima</a:t>
            </a:r>
          </a:p>
          <a:p>
            <a:r>
              <a:rPr lang="hr-HR" sz="1600" dirty="0" smtClean="0">
                <a:latin typeface="+mj-lt"/>
              </a:rPr>
              <a:t>Ugled i legitimitet</a:t>
            </a:r>
            <a:endParaRPr lang="hr-HR" sz="16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3430" y="4328229"/>
            <a:ext cx="2496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Optimizacija procesa</a:t>
            </a:r>
          </a:p>
          <a:p>
            <a:r>
              <a:rPr lang="hr-HR" sz="1600" dirty="0" smtClean="0">
                <a:latin typeface="+mj-lt"/>
              </a:rPr>
              <a:t>Upravljanje rizikom i smanjenje troškova</a:t>
            </a:r>
            <a:endParaRPr lang="hr-HR" sz="16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3538" y="2916233"/>
            <a:ext cx="239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Razvoj poslovanja</a:t>
            </a:r>
          </a:p>
          <a:p>
            <a:r>
              <a:rPr lang="hr-HR" sz="1600" dirty="0" smtClean="0">
                <a:latin typeface="+mj-lt"/>
              </a:rPr>
              <a:t>Dugoročni rast</a:t>
            </a:r>
            <a:endParaRPr lang="hr-HR" sz="16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728" y="285729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Razvoj tehnologije</a:t>
            </a:r>
          </a:p>
          <a:p>
            <a:r>
              <a:rPr lang="hr-HR" sz="1600" dirty="0" smtClean="0">
                <a:latin typeface="+mj-lt"/>
              </a:rPr>
              <a:t>Inovacije i diferencijacija</a:t>
            </a:r>
            <a:endParaRPr lang="hr-H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89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314</TotalTime>
  <Words>659</Words>
  <Application>Microsoft Office PowerPoint</Application>
  <PresentationFormat>On-screen Show (4:3)</PresentationFormat>
  <Paragraphs>176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ITC- ILO edukacija o globalnim industrijskim odnosima i DOP-u" - Torino, 19.10-20.10.2015.</vt:lpstr>
      <vt:lpstr>PowerPoint Presentation</vt:lpstr>
      <vt:lpstr>PowerPoint Presentation</vt:lpstr>
      <vt:lpstr>PowerPoint Presentation</vt:lpstr>
      <vt:lpstr>Proaktivno ili biti u skladu s DOP?</vt:lpstr>
      <vt:lpstr>Motivacija za DOP?</vt:lpstr>
      <vt:lpstr>Nakon skandala - dionici</vt:lpstr>
      <vt:lpstr>Primjena strateškog modela DOPa</vt:lpstr>
      <vt:lpstr>Primjena strateškog modela DOPa</vt:lpstr>
      <vt:lpstr>Razvoj strategije DOPa</vt:lpstr>
      <vt:lpstr>Razvoj strategije DOPa – koraci 1-6</vt:lpstr>
      <vt:lpstr>Razvoj strategije DOPa:  OptimIT iskustvo</vt:lpstr>
      <vt:lpstr>DOPa – zašto smo uključeni? </vt:lpstr>
      <vt:lpstr>Razvoj strategije DOPa - OptimIT</vt:lpstr>
    </vt:vector>
  </TitlesOfParts>
  <Company>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-dmin78</dc:creator>
  <cp:lastModifiedBy>Mirela Bošnjak Dozan</cp:lastModifiedBy>
  <cp:revision>62</cp:revision>
  <dcterms:created xsi:type="dcterms:W3CDTF">2015-11-16T07:55:16Z</dcterms:created>
  <dcterms:modified xsi:type="dcterms:W3CDTF">2015-12-04T02:13:14Z</dcterms:modified>
</cp:coreProperties>
</file>